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Poppins"/>
      <p:regular r:id="rId25"/>
      <p:bold r:id="rId26"/>
      <p:italic r:id="rId27"/>
      <p:boldItalic r:id="rId28"/>
    </p:embeddedFont>
    <p:embeddedFont>
      <p:font typeface="Poppins Light"/>
      <p:regular r:id="rId29"/>
      <p:bold r:id="rId30"/>
      <p:italic r:id="rId31"/>
      <p:boldItalic r:id="rId32"/>
    </p:embeddedFont>
    <p:embeddedFont>
      <p:font typeface="Poppins Medium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Light-italic.fntdata"/><Relationship Id="rId30" Type="http://schemas.openxmlformats.org/officeDocument/2006/relationships/font" Target="fonts/PoppinsLight-bold.fntdata"/><Relationship Id="rId11" Type="http://schemas.openxmlformats.org/officeDocument/2006/relationships/slide" Target="slides/slide5.xml"/><Relationship Id="rId33" Type="http://schemas.openxmlformats.org/officeDocument/2006/relationships/font" Target="fonts/PoppinsMedium-regular.fntdata"/><Relationship Id="rId10" Type="http://schemas.openxmlformats.org/officeDocument/2006/relationships/slide" Target="slides/slide4.xml"/><Relationship Id="rId32" Type="http://schemas.openxmlformats.org/officeDocument/2006/relationships/font" Target="fonts/PoppinsLight-boldItalic.fntdata"/><Relationship Id="rId13" Type="http://schemas.openxmlformats.org/officeDocument/2006/relationships/slide" Target="slides/slide7.xml"/><Relationship Id="rId35" Type="http://schemas.openxmlformats.org/officeDocument/2006/relationships/font" Target="fonts/PoppinsMedium-italic.fntdata"/><Relationship Id="rId12" Type="http://schemas.openxmlformats.org/officeDocument/2006/relationships/slide" Target="slides/slide6.xml"/><Relationship Id="rId34" Type="http://schemas.openxmlformats.org/officeDocument/2006/relationships/font" Target="fonts/PoppinsMedium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PoppinsMedium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f4c394152_0_4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ef4c394152_0_4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f4c394152_0_28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ef4c394152_0_28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f4c394152_0_28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ef4c394152_0_28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f70d1135b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ef70d1135b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f70d1135b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ef70d1135b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f70d1135b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ef70d1135b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f70d1135b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ef70d1135b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f70d1135b_0_3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ef70d1135b_0_3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f70d1135b_0_4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ef70d1135b_0_4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f70d1135b_0_6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ef70d1135b_0_6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f4c394152_0_9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ef4c394152_0_9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f4c394152_0_1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ef4c394152_0_1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f4c394152_0_18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ef4c394152_0_18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f4c394152_0_2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ef4c394152_0_2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f4c394152_0_2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ef4c394152_0_2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f4c394152_0_27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ef4c394152_0_27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f4c394152_0_28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ef4c394152_0_28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f4c394152_0_28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ef4c394152_0_28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8.png"/><Relationship Id="rId8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24.png"/><Relationship Id="rId7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7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6.png"/><Relationship Id="rId7" Type="http://schemas.openxmlformats.org/officeDocument/2006/relationships/image" Target="../media/image22.png"/><Relationship Id="rId8" Type="http://schemas.openxmlformats.org/officeDocument/2006/relationships/image" Target="../media/image3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27.png"/><Relationship Id="rId8" Type="http://schemas.openxmlformats.org/officeDocument/2006/relationships/image" Target="../media/image2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26.png"/><Relationship Id="rId7" Type="http://schemas.openxmlformats.org/officeDocument/2006/relationships/image" Target="../media/image23.png"/><Relationship Id="rId8" Type="http://schemas.openxmlformats.org/officeDocument/2006/relationships/image" Target="../media/image1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24.png"/><Relationship Id="rId7" Type="http://schemas.openxmlformats.org/officeDocument/2006/relationships/image" Target="../media/image16.png"/><Relationship Id="rId8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28.png"/><Relationship Id="rId7" Type="http://schemas.openxmlformats.org/officeDocument/2006/relationships/image" Target="../media/image3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29.png"/><Relationship Id="rId7" Type="http://schemas.openxmlformats.org/officeDocument/2006/relationships/image" Target="../media/image24.png"/><Relationship Id="rId8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3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35.png"/><Relationship Id="rId7" Type="http://schemas.openxmlformats.org/officeDocument/2006/relationships/image" Target="../media/image27.png"/><Relationship Id="rId8" Type="http://schemas.openxmlformats.org/officeDocument/2006/relationships/image" Target="../media/image3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8.png"/><Relationship Id="rId8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26.png"/><Relationship Id="rId7" Type="http://schemas.openxmlformats.org/officeDocument/2006/relationships/image" Target="../media/image30.png"/><Relationship Id="rId8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3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7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16.png"/><Relationship Id="rId7" Type="http://schemas.openxmlformats.org/officeDocument/2006/relationships/image" Target="../media/image22.png"/><Relationship Id="rId8" Type="http://schemas.openxmlformats.org/officeDocument/2006/relationships/image" Target="../media/image31.png"/></Relationships>
</file>

<file path=ppt/slideLayouts/_rels/slideLayout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3.png"/><Relationship Id="rId13" Type="http://schemas.openxmlformats.org/officeDocument/2006/relationships/image" Target="../media/image7.png"/><Relationship Id="rId1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10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" sz="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5707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26232" y="2739954"/>
            <a:ext cx="1716544" cy="171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73209" y="253397"/>
            <a:ext cx="2248144" cy="58680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/>
          <p:nvPr>
            <p:ph idx="2" type="pic"/>
          </p:nvPr>
        </p:nvSpPr>
        <p:spPr>
          <a:xfrm>
            <a:off x="1465310" y="1018406"/>
            <a:ext cx="3106800" cy="3106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bg>
      <p:bgPr>
        <a:solidFill>
          <a:srgbClr val="B1B2AC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6">
            <a:alphaModFix/>
          </a:blip>
          <a:srcRect b="0" l="0" r="0" t="50000"/>
          <a:stretch/>
        </p:blipFill>
        <p:spPr>
          <a:xfrm>
            <a:off x="0" y="0"/>
            <a:ext cx="1716544" cy="85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8364425" y="3117357"/>
            <a:ext cx="299531" cy="1716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bg>
      <p:bgPr>
        <a:solidFill>
          <a:srgbClr val="B1B2AC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58226" y="346126"/>
            <a:ext cx="2010966" cy="22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6"/>
          <p:cNvPicPr preferRelativeResize="0"/>
          <p:nvPr/>
        </p:nvPicPr>
        <p:blipFill rotWithShape="1">
          <a:blip r:embed="rId7">
            <a:alphaModFix/>
          </a:blip>
          <a:srcRect b="0" l="0" r="0" t="29607"/>
          <a:stretch/>
        </p:blipFill>
        <p:spPr>
          <a:xfrm>
            <a:off x="257175" y="4533900"/>
            <a:ext cx="2248144" cy="4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7"/>
          <p:cNvPicPr preferRelativeResize="0"/>
          <p:nvPr/>
        </p:nvPicPr>
        <p:blipFill rotWithShape="1">
          <a:blip r:embed="rId6">
            <a:alphaModFix/>
          </a:blip>
          <a:srcRect b="50000" l="50000" r="0" t="0"/>
          <a:stretch/>
        </p:blipFill>
        <p:spPr>
          <a:xfrm>
            <a:off x="0" y="3619500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7"/>
          <p:cNvPicPr preferRelativeResize="0"/>
          <p:nvPr/>
        </p:nvPicPr>
        <p:blipFill rotWithShape="1">
          <a:blip r:embed="rId7">
            <a:alphaModFix/>
          </a:blip>
          <a:srcRect b="0" l="0" r="0" t="50000"/>
          <a:stretch/>
        </p:blipFill>
        <p:spPr>
          <a:xfrm flipH="1">
            <a:off x="6573208" y="0"/>
            <a:ext cx="2570792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0806" y="3717267"/>
            <a:ext cx="679367" cy="679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5275" y="3765528"/>
            <a:ext cx="779050" cy="7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5275" y="4751856"/>
            <a:ext cx="2010966" cy="22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12288" y="406775"/>
            <a:ext cx="452154" cy="1035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PTMON slide">
  <p:cSld name="13_PPTMON slide">
    <p:bg>
      <p:bgPr>
        <a:solidFill>
          <a:srgbClr val="A98FCC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/>
        </p:nvSpPr>
        <p:spPr>
          <a:xfrm>
            <a:off x="4859980" y="2571750"/>
            <a:ext cx="3106800" cy="2571900"/>
          </a:xfrm>
          <a:prstGeom prst="rect">
            <a:avLst/>
          </a:prstGeom>
          <a:solidFill>
            <a:srgbClr val="FD9A7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4F3F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82" name="Google Shape;82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6">
            <a:alphaModFix/>
          </a:blip>
          <a:srcRect b="0" l="50000" r="0" t="50000"/>
          <a:stretch/>
        </p:blipFill>
        <p:spPr>
          <a:xfrm flipH="1">
            <a:off x="6943725" y="0"/>
            <a:ext cx="22002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1847" y="4649853"/>
            <a:ext cx="2010966" cy="22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9"/>
          <p:cNvPicPr preferRelativeResize="0"/>
          <p:nvPr/>
        </p:nvPicPr>
        <p:blipFill rotWithShape="1">
          <a:blip r:embed="rId8">
            <a:alphaModFix/>
          </a:blip>
          <a:srcRect b="69695" l="0" r="0" t="0"/>
          <a:stretch/>
        </p:blipFill>
        <p:spPr>
          <a:xfrm flipH="1" rot="10800000">
            <a:off x="171847" y="267503"/>
            <a:ext cx="299531" cy="5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/>
          <p:nvPr>
            <p:ph idx="2" type="pic"/>
          </p:nvPr>
        </p:nvSpPr>
        <p:spPr>
          <a:xfrm>
            <a:off x="4859980" y="1018406"/>
            <a:ext cx="3106800" cy="3106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bg>
      <p:bgPr>
        <a:solidFill>
          <a:srgbClr val="FD9A7A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20"/>
          <p:cNvPicPr preferRelativeResize="0"/>
          <p:nvPr/>
        </p:nvPicPr>
        <p:blipFill rotWithShape="1">
          <a:blip r:embed="rId6">
            <a:alphaModFix/>
          </a:blip>
          <a:srcRect b="50000" l="0" r="0" t="0"/>
          <a:stretch/>
        </p:blipFill>
        <p:spPr>
          <a:xfrm>
            <a:off x="0" y="3426957"/>
            <a:ext cx="1715904" cy="171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0"/>
          <p:cNvPicPr preferRelativeResize="0"/>
          <p:nvPr/>
        </p:nvPicPr>
        <p:blipFill rotWithShape="1">
          <a:blip r:embed="rId7">
            <a:alphaModFix/>
          </a:blip>
          <a:srcRect b="0" l="0" r="0" t="50000"/>
          <a:stretch/>
        </p:blipFill>
        <p:spPr>
          <a:xfrm>
            <a:off x="7427457" y="0"/>
            <a:ext cx="1716544" cy="85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7583" y="546798"/>
            <a:ext cx="2248144" cy="58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PPTMON slide">
  <p:cSld name="16_PPTMON slid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/>
          <p:nvPr>
            <p:ph idx="2" type="pic"/>
          </p:nvPr>
        </p:nvSpPr>
        <p:spPr>
          <a:xfrm>
            <a:off x="5806165" y="0"/>
            <a:ext cx="33378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96" name="Google Shape;96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0129" y="3851776"/>
            <a:ext cx="544856" cy="544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1"/>
          <p:cNvPicPr preferRelativeResize="0"/>
          <p:nvPr/>
        </p:nvPicPr>
        <p:blipFill rotWithShape="1">
          <a:blip r:embed="rId7">
            <a:alphaModFix/>
          </a:blip>
          <a:srcRect b="67328" l="35039" r="0" t="0"/>
          <a:stretch/>
        </p:blipFill>
        <p:spPr>
          <a:xfrm>
            <a:off x="0" y="4396635"/>
            <a:ext cx="1484989" cy="746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bg>
      <p:bgPr>
        <a:solidFill>
          <a:srgbClr val="A98FCC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43951" y="4587478"/>
            <a:ext cx="2010966" cy="22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27474" y="329875"/>
            <a:ext cx="315394" cy="72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2"/>
          <p:cNvPicPr preferRelativeResize="0"/>
          <p:nvPr/>
        </p:nvPicPr>
        <p:blipFill rotWithShape="1">
          <a:blip r:embed="rId8">
            <a:alphaModFix/>
          </a:blip>
          <a:srcRect b="0" l="33704" r="0" t="50000"/>
          <a:stretch/>
        </p:blipFill>
        <p:spPr>
          <a:xfrm>
            <a:off x="0" y="0"/>
            <a:ext cx="13766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2"/>
          <p:cNvPicPr preferRelativeResize="0"/>
          <p:nvPr/>
        </p:nvPicPr>
        <p:blipFill rotWithShape="1">
          <a:blip r:embed="rId9">
            <a:alphaModFix/>
          </a:blip>
          <a:srcRect b="0" l="28274" r="0" t="50000"/>
          <a:stretch/>
        </p:blipFill>
        <p:spPr>
          <a:xfrm>
            <a:off x="-1" y="0"/>
            <a:ext cx="1117044" cy="778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PPTMON slide">
  <p:cSld name="14_PPTMON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3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3"/>
          <p:cNvPicPr preferRelativeResize="0"/>
          <p:nvPr/>
        </p:nvPicPr>
        <p:blipFill rotWithShape="1">
          <a:blip r:embed="rId6">
            <a:alphaModFix/>
          </a:blip>
          <a:srcRect b="0" l="0" r="0" t="50000"/>
          <a:stretch/>
        </p:blipFill>
        <p:spPr>
          <a:xfrm>
            <a:off x="0" y="0"/>
            <a:ext cx="1716544" cy="85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3"/>
          <p:cNvPicPr preferRelativeResize="0"/>
          <p:nvPr/>
        </p:nvPicPr>
        <p:blipFill rotWithShape="1">
          <a:blip r:embed="rId7">
            <a:alphaModFix/>
          </a:blip>
          <a:srcRect b="40351" l="0" r="0" t="0"/>
          <a:stretch/>
        </p:blipFill>
        <p:spPr>
          <a:xfrm flipH="1" rot="10800000">
            <a:off x="8364425" y="3810000"/>
            <a:ext cx="299531" cy="10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PPTMON slide">
  <p:cSld name="15_PPTMON slid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46756" y="1405181"/>
            <a:ext cx="2333138" cy="233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4">
            <a:hlinkClick r:id="rId5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58226" y="346126"/>
            <a:ext cx="2010966" cy="22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4"/>
          <p:cNvPicPr preferRelativeResize="0"/>
          <p:nvPr/>
        </p:nvPicPr>
        <p:blipFill rotWithShape="1">
          <a:blip r:embed="rId8">
            <a:alphaModFix/>
          </a:blip>
          <a:srcRect b="0" l="0" r="0" t="29607"/>
          <a:stretch/>
        </p:blipFill>
        <p:spPr>
          <a:xfrm>
            <a:off x="257175" y="4533900"/>
            <a:ext cx="2248144" cy="4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/>
          <p:nvPr>
            <p:ph idx="2" type="pic"/>
          </p:nvPr>
        </p:nvSpPr>
        <p:spPr>
          <a:xfrm>
            <a:off x="5422524" y="1580950"/>
            <a:ext cx="1981500" cy="19815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bg>
      <p:bgPr>
        <a:solidFill>
          <a:srgbClr val="FD9A7A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6573208" y="0"/>
            <a:ext cx="25707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 rotWithShape="1">
          <a:blip r:embed="rId7">
            <a:alphaModFix/>
          </a:blip>
          <a:srcRect b="0" l="0" r="0" t="49987"/>
          <a:stretch/>
        </p:blipFill>
        <p:spPr>
          <a:xfrm flipH="1" rot="10800000">
            <a:off x="360915" y="376581"/>
            <a:ext cx="299531" cy="85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34940" y="4180114"/>
            <a:ext cx="2248144" cy="58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bg>
      <p:bgPr>
        <a:solidFill>
          <a:srgbClr val="A98FCC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6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6"/>
          <p:cNvPicPr preferRelativeResize="0"/>
          <p:nvPr/>
        </p:nvPicPr>
        <p:blipFill rotWithShape="1">
          <a:blip r:embed="rId6">
            <a:alphaModFix/>
          </a:blip>
          <a:srcRect b="0" l="50000" r="0" t="50000"/>
          <a:stretch/>
        </p:blipFill>
        <p:spPr>
          <a:xfrm>
            <a:off x="0" y="0"/>
            <a:ext cx="858269" cy="85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2100" y="309850"/>
            <a:ext cx="2010966" cy="22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7859602" y="3848100"/>
            <a:ext cx="299531" cy="1716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bg>
      <p:bgPr>
        <a:solidFill>
          <a:srgbClr val="222224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7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5707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67751" y="4568428"/>
            <a:ext cx="2010966" cy="226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8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8"/>
          <p:cNvPicPr preferRelativeResize="0"/>
          <p:nvPr/>
        </p:nvPicPr>
        <p:blipFill rotWithShape="1">
          <a:blip r:embed="rId6">
            <a:alphaModFix/>
          </a:blip>
          <a:srcRect b="0" l="0" r="22354" t="60558"/>
          <a:stretch/>
        </p:blipFill>
        <p:spPr>
          <a:xfrm>
            <a:off x="6777276" y="-1"/>
            <a:ext cx="2366725" cy="12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0129" y="3851776"/>
            <a:ext cx="544856" cy="544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 rotWithShape="1">
          <a:blip r:embed="rId8">
            <a:alphaModFix/>
          </a:blip>
          <a:srcRect b="67328" l="35039" r="0" t="0"/>
          <a:stretch/>
        </p:blipFill>
        <p:spPr>
          <a:xfrm>
            <a:off x="0" y="4396635"/>
            <a:ext cx="1484989" cy="746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PTMON slide">
  <p:cSld name="11_PPTMON slide">
    <p:bg>
      <p:bgPr>
        <a:solidFill>
          <a:srgbClr val="B1B2AC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5750" y="253397"/>
            <a:ext cx="2248144" cy="586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34375" y="3684984"/>
            <a:ext cx="452154" cy="1035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PTMON slide">
  <p:cSld name="12_PPTMON slide">
    <p:bg>
      <p:bgPr>
        <a:solidFill>
          <a:srgbClr val="222224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30"/>
          <p:cNvPicPr preferRelativeResize="0"/>
          <p:nvPr/>
        </p:nvPicPr>
        <p:blipFill rotWithShape="1">
          <a:blip r:embed="rId6">
            <a:alphaModFix/>
          </a:blip>
          <a:srcRect b="0" l="50000" r="0" t="50000"/>
          <a:stretch/>
        </p:blipFill>
        <p:spPr>
          <a:xfrm>
            <a:off x="0" y="0"/>
            <a:ext cx="858269" cy="85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38444" y="4649853"/>
            <a:ext cx="2010966" cy="22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0"/>
          <p:cNvPicPr preferRelativeResize="0"/>
          <p:nvPr/>
        </p:nvPicPr>
        <p:blipFill rotWithShape="1">
          <a:blip r:embed="rId8">
            <a:alphaModFix/>
          </a:blip>
          <a:srcRect b="69695" l="0" r="0" t="0"/>
          <a:stretch/>
        </p:blipFill>
        <p:spPr>
          <a:xfrm flipH="1" rot="10800000">
            <a:off x="8549879" y="3768093"/>
            <a:ext cx="299531" cy="5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0"/>
          <p:cNvSpPr/>
          <p:nvPr>
            <p:ph idx="2" type="pic"/>
          </p:nvPr>
        </p:nvSpPr>
        <p:spPr>
          <a:xfrm>
            <a:off x="1009539" y="1571842"/>
            <a:ext cx="1684200" cy="16842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4" name="Google Shape;154;p30"/>
          <p:cNvSpPr/>
          <p:nvPr>
            <p:ph idx="3" type="pic"/>
          </p:nvPr>
        </p:nvSpPr>
        <p:spPr>
          <a:xfrm>
            <a:off x="3729965" y="1571842"/>
            <a:ext cx="1684200" cy="16842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5" name="Google Shape;155;p30"/>
          <p:cNvSpPr/>
          <p:nvPr>
            <p:ph idx="4" type="pic"/>
          </p:nvPr>
        </p:nvSpPr>
        <p:spPr>
          <a:xfrm>
            <a:off x="6450392" y="1571842"/>
            <a:ext cx="1684200" cy="16842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PPTMON slide">
  <p:cSld name="18_PPTMON slide">
    <p:bg>
      <p:bgPr>
        <a:solidFill>
          <a:srgbClr val="A98FCC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1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 rotWithShape="1">
          <a:blip r:embed="rId6">
            <a:alphaModFix/>
          </a:blip>
          <a:srcRect b="50000" l="0" r="0" t="0"/>
          <a:stretch/>
        </p:blipFill>
        <p:spPr>
          <a:xfrm>
            <a:off x="0" y="3426957"/>
            <a:ext cx="1715904" cy="171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1"/>
          <p:cNvPicPr preferRelativeResize="0"/>
          <p:nvPr/>
        </p:nvPicPr>
        <p:blipFill rotWithShape="1">
          <a:blip r:embed="rId7">
            <a:alphaModFix/>
          </a:blip>
          <a:srcRect b="0" l="0" r="0" t="50000"/>
          <a:stretch/>
        </p:blipFill>
        <p:spPr>
          <a:xfrm>
            <a:off x="7427457" y="0"/>
            <a:ext cx="1716544" cy="85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7583" y="546798"/>
            <a:ext cx="2248144" cy="5868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1"/>
          <p:cNvSpPr/>
          <p:nvPr>
            <p:ph idx="2" type="pic"/>
          </p:nvPr>
        </p:nvSpPr>
        <p:spPr>
          <a:xfrm>
            <a:off x="1536114" y="561631"/>
            <a:ext cx="1816800" cy="3942000"/>
          </a:xfrm>
          <a:prstGeom prst="roundRect">
            <a:avLst>
              <a:gd fmla="val 14137" name="adj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PPTMON slide">
  <p:cSld name="19_PPTMON slide">
    <p:bg>
      <p:bgPr>
        <a:solidFill>
          <a:srgbClr val="FD9A7A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2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5707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2"/>
          <p:cNvPicPr preferRelativeResize="0"/>
          <p:nvPr/>
        </p:nvPicPr>
        <p:blipFill rotWithShape="1">
          <a:blip r:embed="rId7">
            <a:alphaModFix/>
          </a:blip>
          <a:srcRect b="0" l="0" r="0" t="49987"/>
          <a:stretch/>
        </p:blipFill>
        <p:spPr>
          <a:xfrm rot="10800000">
            <a:off x="8483554" y="376581"/>
            <a:ext cx="299531" cy="85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360916" y="4180114"/>
            <a:ext cx="2248144" cy="58680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/>
          <p:nvPr>
            <p:ph idx="2" type="pic"/>
          </p:nvPr>
        </p:nvSpPr>
        <p:spPr>
          <a:xfrm>
            <a:off x="1041193" y="536965"/>
            <a:ext cx="2998500" cy="3999300"/>
          </a:xfrm>
          <a:prstGeom prst="roundRect">
            <a:avLst>
              <a:gd fmla="val 1370" name="adj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PPTMON slide">
  <p:cSld name="20_PPTMON slide">
    <p:bg>
      <p:bgPr>
        <a:solidFill>
          <a:srgbClr val="B1B2AC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5750" y="253397"/>
            <a:ext cx="2248144" cy="586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34375" y="3684984"/>
            <a:ext cx="452154" cy="103584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/>
          <p:nvPr>
            <p:ph idx="2" type="pic"/>
          </p:nvPr>
        </p:nvSpPr>
        <p:spPr>
          <a:xfrm>
            <a:off x="1347155" y="994083"/>
            <a:ext cx="3907200" cy="2417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custom">
  <p:cSld name="PPTMON custom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PPTMON slide">
  <p:cSld name="17_PPTMON slide">
    <p:bg>
      <p:bgPr>
        <a:solidFill>
          <a:srgbClr val="A98FCC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5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43951" y="4587478"/>
            <a:ext cx="2010966" cy="22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27474" y="329875"/>
            <a:ext cx="315394" cy="72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5"/>
          <p:cNvPicPr preferRelativeResize="0"/>
          <p:nvPr/>
        </p:nvPicPr>
        <p:blipFill rotWithShape="1">
          <a:blip r:embed="rId8">
            <a:alphaModFix/>
          </a:blip>
          <a:srcRect b="0" l="33704" r="0" t="50000"/>
          <a:stretch/>
        </p:blipFill>
        <p:spPr>
          <a:xfrm>
            <a:off x="0" y="0"/>
            <a:ext cx="13766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5"/>
          <p:cNvPicPr preferRelativeResize="0"/>
          <p:nvPr/>
        </p:nvPicPr>
        <p:blipFill rotWithShape="1">
          <a:blip r:embed="rId9">
            <a:alphaModFix/>
          </a:blip>
          <a:srcRect b="0" l="28274" r="0" t="50000"/>
          <a:stretch/>
        </p:blipFill>
        <p:spPr>
          <a:xfrm>
            <a:off x="-1" y="0"/>
            <a:ext cx="1117044" cy="778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slide">
  <p:cSld name="PPTMON slid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8" r="0" t="0"/>
          <a:stretch/>
        </p:blipFill>
        <p:spPr>
          <a:xfrm>
            <a:off x="4518422" y="5297943"/>
            <a:ext cx="1299348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6">
            <a:hlinkClick r:id="rId4"/>
          </p:cNvPr>
          <p:cNvSpPr txBox="1"/>
          <p:nvPr/>
        </p:nvSpPr>
        <p:spPr>
          <a:xfrm>
            <a:off x="3326232" y="5297943"/>
            <a:ext cx="20181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25226" y="-2207800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927049" y="339109"/>
            <a:ext cx="25707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820150" y="-1542071"/>
            <a:ext cx="1716544" cy="171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25226" y="4720828"/>
            <a:ext cx="2010966" cy="22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667875" y="1552575"/>
            <a:ext cx="2248144" cy="586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144000" y="3144271"/>
            <a:ext cx="452154" cy="1035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907475" y="2680092"/>
            <a:ext cx="299531" cy="171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806226" y="-1826799"/>
            <a:ext cx="2285998" cy="228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F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5" Type="http://schemas.openxmlformats.org/officeDocument/2006/relationships/image" Target="../media/image46.jpg"/><Relationship Id="rId6" Type="http://schemas.openxmlformats.org/officeDocument/2006/relationships/image" Target="../media/image61.jpg"/><Relationship Id="rId7" Type="http://schemas.openxmlformats.org/officeDocument/2006/relationships/image" Target="../media/image5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pptmon.com/" TargetMode="External"/><Relationship Id="rId4" Type="http://schemas.openxmlformats.org/officeDocument/2006/relationships/image" Target="../media/image55.png"/><Relationship Id="rId5" Type="http://schemas.openxmlformats.org/officeDocument/2006/relationships/hyperlink" Target="http://pptmon.com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Relationship Id="rId4" Type="http://schemas.openxmlformats.org/officeDocument/2006/relationships/hyperlink" Target="https://fonts.google.com/specimen/Poppin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7.png"/><Relationship Id="rId4" Type="http://schemas.openxmlformats.org/officeDocument/2006/relationships/hyperlink" Target="https://www.kaggle.com/netflix-inc/netflix-prize-data" TargetMode="External"/><Relationship Id="rId5" Type="http://schemas.openxmlformats.org/officeDocument/2006/relationships/hyperlink" Target="https://www.netflixprize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5" Type="http://schemas.openxmlformats.org/officeDocument/2006/relationships/image" Target="../media/image58.jpg"/><Relationship Id="rId6" Type="http://schemas.openxmlformats.org/officeDocument/2006/relationships/image" Target="../media/image37.jpg"/><Relationship Id="rId7" Type="http://schemas.openxmlformats.org/officeDocument/2006/relationships/image" Target="../media/image4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jpg"/><Relationship Id="rId4" Type="http://schemas.openxmlformats.org/officeDocument/2006/relationships/image" Target="../media/image42.jpg"/><Relationship Id="rId5" Type="http://schemas.openxmlformats.org/officeDocument/2006/relationships/image" Target="../media/image44.jpg"/><Relationship Id="rId6" Type="http://schemas.openxmlformats.org/officeDocument/2006/relationships/image" Target="../media/image52.jpg"/><Relationship Id="rId7" Type="http://schemas.openxmlformats.org/officeDocument/2006/relationships/image" Target="../media/image5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/>
        </p:nvSpPr>
        <p:spPr>
          <a:xfrm>
            <a:off x="4873450" y="2207275"/>
            <a:ext cx="41199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50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THE</a:t>
            </a:r>
            <a:r>
              <a:rPr b="1" lang="it" sz="50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it" sz="50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NETFLIX PRIZE</a:t>
            </a:r>
            <a:endParaRPr b="1" sz="5000">
              <a:solidFill>
                <a:srgbClr val="2222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2" name="Google Shape;202;p37"/>
          <p:cNvSpPr txBox="1"/>
          <p:nvPr/>
        </p:nvSpPr>
        <p:spPr>
          <a:xfrm>
            <a:off x="5359125" y="4019350"/>
            <a:ext cx="3555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Project by: Davide Guidobene 877150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Course: Social Network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Professor: Zollo Fabiana</a:t>
            </a:r>
            <a:endParaRPr sz="15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03" name="Google Shape;203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40907" l="0" r="0" t="-38432"/>
          <a:stretch/>
        </p:blipFill>
        <p:spPr>
          <a:xfrm>
            <a:off x="1465310" y="1018406"/>
            <a:ext cx="3106800" cy="3106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/>
          <p:nvPr/>
        </p:nvSpPr>
        <p:spPr>
          <a:xfrm>
            <a:off x="1080818" y="455371"/>
            <a:ext cx="1100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03. 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0" y="957802"/>
            <a:ext cx="29574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Bipartite projection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(users)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150" y="1321025"/>
            <a:ext cx="3627550" cy="3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6"/>
          <p:cNvSpPr txBox="1"/>
          <p:nvPr/>
        </p:nvSpPr>
        <p:spPr>
          <a:xfrm>
            <a:off x="3171825" y="217700"/>
            <a:ext cx="323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91" name="Google Shape;291;p46"/>
          <p:cNvSpPr txBox="1"/>
          <p:nvPr/>
        </p:nvSpPr>
        <p:spPr>
          <a:xfrm>
            <a:off x="2925525" y="212825"/>
            <a:ext cx="3724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We partition our resulting graph in clusters.</a:t>
            </a:r>
            <a:endParaRPr sz="15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Users with similar tastes in movies will likely end up in the same cluster.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/>
          <p:nvPr/>
        </p:nvSpPr>
        <p:spPr>
          <a:xfrm>
            <a:off x="1080818" y="455371"/>
            <a:ext cx="1100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04. 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97" name="Google Shape;297;p47"/>
          <p:cNvSpPr/>
          <p:nvPr/>
        </p:nvSpPr>
        <p:spPr>
          <a:xfrm>
            <a:off x="0" y="957802"/>
            <a:ext cx="29574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Bipartite projection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(movies)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200" y="957800"/>
            <a:ext cx="1784797" cy="17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900" y="957850"/>
            <a:ext cx="1784800" cy="17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0925" y="3018075"/>
            <a:ext cx="1784800" cy="17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8125" y="3018075"/>
            <a:ext cx="1784800" cy="17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5325" y="3018075"/>
            <a:ext cx="1784800" cy="1791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7"/>
          <p:cNvSpPr txBox="1"/>
          <p:nvPr/>
        </p:nvSpPr>
        <p:spPr>
          <a:xfrm>
            <a:off x="2957400" y="1613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Bipartite projection on movie nodes of each subgraph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/>
          <p:nvPr/>
        </p:nvSpPr>
        <p:spPr>
          <a:xfrm>
            <a:off x="1080818" y="455371"/>
            <a:ext cx="1100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04. 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09" name="Google Shape;309;p48"/>
          <p:cNvSpPr/>
          <p:nvPr/>
        </p:nvSpPr>
        <p:spPr>
          <a:xfrm>
            <a:off x="0" y="957802"/>
            <a:ext cx="29574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Bipartite projection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(movies)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10" name="Google Shape;310;p48"/>
          <p:cNvSpPr txBox="1"/>
          <p:nvPr/>
        </p:nvSpPr>
        <p:spPr>
          <a:xfrm>
            <a:off x="2805000" y="97325"/>
            <a:ext cx="3918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Union of all the users bipartite projections. In this graph 2 movies are connected with an edge of weight equal to the number of users that gave them the same star rating.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11" name="Google Shape;3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488" y="1436525"/>
            <a:ext cx="3415525" cy="34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/>
          <p:nvPr/>
        </p:nvSpPr>
        <p:spPr>
          <a:xfrm>
            <a:off x="1080818" y="455371"/>
            <a:ext cx="1100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04. 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17" name="Google Shape;317;p49"/>
          <p:cNvSpPr/>
          <p:nvPr/>
        </p:nvSpPr>
        <p:spPr>
          <a:xfrm>
            <a:off x="0" y="957802"/>
            <a:ext cx="29574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Bipartite projection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(movies)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18" name="Google Shape;3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150" y="1321025"/>
            <a:ext cx="3627550" cy="3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9"/>
          <p:cNvSpPr txBox="1"/>
          <p:nvPr/>
        </p:nvSpPr>
        <p:spPr>
          <a:xfrm>
            <a:off x="3171825" y="217700"/>
            <a:ext cx="323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20" name="Google Shape;320;p49"/>
          <p:cNvSpPr txBox="1"/>
          <p:nvPr/>
        </p:nvSpPr>
        <p:spPr>
          <a:xfrm>
            <a:off x="2925525" y="212825"/>
            <a:ext cx="3724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We partition our resulting graph in clusters.</a:t>
            </a:r>
            <a:endParaRPr sz="15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Similar movies will end up in the same cluster.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3F0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/>
        </p:nvSpPr>
        <p:spPr>
          <a:xfrm>
            <a:off x="1582749" y="3097817"/>
            <a:ext cx="23553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recommend a movie to a certain user U, we pick the movies that received the highest rating by the most similar users to U.</a:t>
            </a:r>
            <a:endParaRPr sz="11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26" name="Google Shape;326;p50"/>
          <p:cNvSpPr/>
          <p:nvPr/>
        </p:nvSpPr>
        <p:spPr>
          <a:xfrm>
            <a:off x="1585300" y="2729597"/>
            <a:ext cx="2350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Projection on users</a:t>
            </a:r>
            <a:endParaRPr sz="1500">
              <a:solidFill>
                <a:srgbClr val="2222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7" name="Google Shape;327;p50"/>
          <p:cNvSpPr txBox="1"/>
          <p:nvPr/>
        </p:nvSpPr>
        <p:spPr>
          <a:xfrm>
            <a:off x="5205945" y="3097817"/>
            <a:ext cx="2355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recommend a movie to a user U, we pick the most similar movies to U’s highest rated movies.</a:t>
            </a:r>
            <a:endParaRPr sz="11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28" name="Google Shape;328;p50"/>
          <p:cNvSpPr/>
          <p:nvPr/>
        </p:nvSpPr>
        <p:spPr>
          <a:xfrm>
            <a:off x="5208496" y="2729597"/>
            <a:ext cx="2350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Projection on movies</a:t>
            </a:r>
            <a:endParaRPr sz="1500">
              <a:solidFill>
                <a:srgbClr val="2222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9" name="Google Shape;329;p50"/>
          <p:cNvSpPr txBox="1"/>
          <p:nvPr/>
        </p:nvSpPr>
        <p:spPr>
          <a:xfrm>
            <a:off x="1903250" y="387485"/>
            <a:ext cx="5658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22222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Comparison of</a:t>
            </a:r>
            <a:endParaRPr sz="2400">
              <a:solidFill>
                <a:srgbClr val="22222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22222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bipartite projections</a:t>
            </a:r>
            <a:endParaRPr sz="2400">
              <a:solidFill>
                <a:srgbClr val="22222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30" name="Google Shape;330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9" l="0" r="0" t="19"/>
          <a:stretch/>
        </p:blipFill>
        <p:spPr>
          <a:xfrm>
            <a:off x="2323225" y="1585150"/>
            <a:ext cx="1047300" cy="1047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331" name="Google Shape;331;p50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-10591" l="-11914" r="-10289" t="-10591"/>
          <a:stretch/>
        </p:blipFill>
        <p:spPr>
          <a:xfrm>
            <a:off x="5932175" y="1614225"/>
            <a:ext cx="1047300" cy="10473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32" name="Google Shape;332;p50"/>
          <p:cNvSpPr txBox="1"/>
          <p:nvPr/>
        </p:nvSpPr>
        <p:spPr>
          <a:xfrm>
            <a:off x="3314100" y="3912450"/>
            <a:ext cx="2515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" sz="11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Efficiency: since in the starting bipartite graph we have 425294 users and 4498 movies, it’s much more efficient to calculate the bipartite projection on movies.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/>
        </p:nvSpPr>
        <p:spPr>
          <a:xfrm>
            <a:off x="2457450" y="2075461"/>
            <a:ext cx="4229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it" sz="6000">
                <a:solidFill>
                  <a:srgbClr val="171616"/>
                </a:solidFill>
                <a:latin typeface="Poppins Light"/>
                <a:ea typeface="Poppins Light"/>
                <a:cs typeface="Poppins Light"/>
                <a:sym typeface="Poppins Light"/>
              </a:rPr>
              <a:t>Thanks !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57" r="0" t="0"/>
          <a:stretch/>
        </p:blipFill>
        <p:spPr>
          <a:xfrm>
            <a:off x="3523086" y="2342613"/>
            <a:ext cx="2097829" cy="23083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2"/>
          <p:cNvSpPr/>
          <p:nvPr/>
        </p:nvSpPr>
        <p:spPr>
          <a:xfrm>
            <a:off x="3036147" y="2041704"/>
            <a:ext cx="1491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Presentation template by 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44" name="Google Shape;344;p52"/>
          <p:cNvSpPr/>
          <p:nvPr/>
        </p:nvSpPr>
        <p:spPr>
          <a:xfrm>
            <a:off x="3391717" y="2678147"/>
            <a:ext cx="24372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http://pptmon.com/</a:t>
            </a:r>
            <a:r>
              <a:rPr lang="it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Click to follow link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450" y="2191358"/>
            <a:ext cx="1943100" cy="50988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3"/>
          <p:cNvSpPr/>
          <p:nvPr/>
        </p:nvSpPr>
        <p:spPr>
          <a:xfrm>
            <a:off x="3036147" y="2041704"/>
            <a:ext cx="2040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Poppins Font download by 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1" name="Google Shape;351;p53"/>
          <p:cNvSpPr/>
          <p:nvPr/>
        </p:nvSpPr>
        <p:spPr>
          <a:xfrm>
            <a:off x="2697417" y="2678147"/>
            <a:ext cx="38259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https://fonts.google.com/specimen/Poppins</a:t>
            </a:r>
            <a:r>
              <a:rPr lang="it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Click to follow link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4"/>
          <p:cNvPicPr preferRelativeResize="0"/>
          <p:nvPr/>
        </p:nvPicPr>
        <p:blipFill rotWithShape="1">
          <a:blip r:embed="rId3">
            <a:alphaModFix/>
          </a:blip>
          <a:srcRect b="-25031" l="0" r="-5019" t="0"/>
          <a:stretch/>
        </p:blipFill>
        <p:spPr>
          <a:xfrm>
            <a:off x="3600450" y="2071050"/>
            <a:ext cx="2040600" cy="9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4"/>
          <p:cNvSpPr/>
          <p:nvPr/>
        </p:nvSpPr>
        <p:spPr>
          <a:xfrm>
            <a:off x="3066297" y="1874854"/>
            <a:ext cx="2040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</a:t>
            </a:r>
            <a:r>
              <a:rPr lang="it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download by 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8" name="Google Shape;358;p54"/>
          <p:cNvSpPr/>
          <p:nvPr/>
        </p:nvSpPr>
        <p:spPr>
          <a:xfrm>
            <a:off x="2659050" y="2851677"/>
            <a:ext cx="3825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hlink"/>
                </a:solidFill>
                <a:latin typeface="Poppins Light"/>
                <a:ea typeface="Poppins Light"/>
                <a:cs typeface="Poppins Light"/>
                <a:sym typeface="Poppins Light"/>
                <a:hlinkClick r:id="rId4"/>
              </a:rPr>
              <a:t>https://www.kaggle.com/netflix-inc/netflix-prize-data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" u="sng">
                <a:solidFill>
                  <a:schemeClr val="hlink"/>
                </a:solidFill>
                <a:latin typeface="Poppins Light"/>
                <a:ea typeface="Poppins Light"/>
                <a:cs typeface="Poppins Light"/>
                <a:sym typeface="Poppins Light"/>
                <a:hlinkClick r:id="rId5"/>
              </a:rPr>
              <a:t>https://www.netflixprize.com/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/>
          <p:nvPr/>
        </p:nvSpPr>
        <p:spPr>
          <a:xfrm>
            <a:off x="2154693" y="1275971"/>
            <a:ext cx="29574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The Netflix Prize</a:t>
            </a:r>
            <a:endParaRPr sz="3600">
              <a:solidFill>
                <a:srgbClr val="2222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9" name="Google Shape;209;p38"/>
          <p:cNvSpPr/>
          <p:nvPr/>
        </p:nvSpPr>
        <p:spPr>
          <a:xfrm>
            <a:off x="2220300" y="2636225"/>
            <a:ext cx="5985900" cy="15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Netflix Prize was an open competition for the best collaborative filtering algorithm to predict user satisfaction per movie.</a:t>
            </a:r>
            <a:endParaRPr>
              <a:solidFill>
                <a:srgbClr val="595959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competition was held by Netflix in order to improve their recommender system, starting from October 2, 2006 and, on September 21, 2009, the Grand Prize of $1,000,000 was awarded to BellKor’s Pragmatic Chaos team.</a:t>
            </a:r>
            <a:endParaRPr>
              <a:solidFill>
                <a:srgbClr val="595959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In the following presentation we will see a different approach to find similarities among group of movies and users based on graphs clustering, using data published for the competition.</a:t>
            </a:r>
            <a:endParaRPr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/>
        </p:nvSpPr>
        <p:spPr>
          <a:xfrm>
            <a:off x="722057" y="1478284"/>
            <a:ext cx="2338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Data Preparation</a:t>
            </a:r>
            <a:endParaRPr sz="2400">
              <a:solidFill>
                <a:srgbClr val="2222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p39"/>
          <p:cNvSpPr txBox="1"/>
          <p:nvPr/>
        </p:nvSpPr>
        <p:spPr>
          <a:xfrm>
            <a:off x="2959750" y="1320400"/>
            <a:ext cx="47544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Netflix provided the training data set of ratings in the form of a .txt file where each rating is in the form of a quadruplet: &lt;movie_id, user_id, rating, date&gt;.</a:t>
            </a:r>
            <a:endParaRPr>
              <a:solidFill>
                <a:srgbClr val="595959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Using R we were able to read the data and elaborate it in the from of a dataframe where each row represents a rating.</a:t>
            </a:r>
            <a:endParaRPr>
              <a:solidFill>
                <a:srgbClr val="595959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16" name="Google Shape;216;p39"/>
          <p:cNvSpPr txBox="1"/>
          <p:nvPr/>
        </p:nvSpPr>
        <p:spPr>
          <a:xfrm>
            <a:off x="5761050" y="1724975"/>
            <a:ext cx="32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21975"/>
            <a:ext cx="8808974" cy="19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/>
        </p:nvSpPr>
        <p:spPr>
          <a:xfrm>
            <a:off x="3500175" y="0"/>
            <a:ext cx="397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Effects of time</a:t>
            </a:r>
            <a:endParaRPr sz="3600">
              <a:solidFill>
                <a:srgbClr val="22222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600" y="819075"/>
            <a:ext cx="6012300" cy="379351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/>
        </p:nvSpPr>
        <p:spPr>
          <a:xfrm>
            <a:off x="0" y="1222550"/>
            <a:ext cx="2277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From 2004 w</a:t>
            </a:r>
            <a:r>
              <a:rPr lang="it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e can notice a significant improvement in the average rating of the audience.</a:t>
            </a:r>
            <a:endParaRPr/>
          </a:p>
        </p:txBody>
      </p:sp>
      <p:sp>
        <p:nvSpPr>
          <p:cNvPr id="225" name="Google Shape;225;p40"/>
          <p:cNvSpPr txBox="1"/>
          <p:nvPr/>
        </p:nvSpPr>
        <p:spPr>
          <a:xfrm>
            <a:off x="0" y="2484650"/>
            <a:ext cx="2277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Reason: rating changed from an objective scale (excellent, good, fair, …) to a subjective scale (loved it, liked it, …).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0" y="3962150"/>
            <a:ext cx="227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595959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before 2004 is outdated.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/>
        </p:nvSpPr>
        <p:spPr>
          <a:xfrm>
            <a:off x="587759" y="1128031"/>
            <a:ext cx="2824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22222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elaboration</a:t>
            </a:r>
            <a:endParaRPr sz="2400">
              <a:solidFill>
                <a:srgbClr val="22222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22222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and visualization</a:t>
            </a:r>
            <a:endParaRPr sz="2400">
              <a:solidFill>
                <a:srgbClr val="22222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2" name="Google Shape;232;p41"/>
          <p:cNvSpPr txBox="1"/>
          <p:nvPr/>
        </p:nvSpPr>
        <p:spPr>
          <a:xfrm>
            <a:off x="3763739" y="1845739"/>
            <a:ext cx="2095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Building a bipartite graph from the data. Users and movies are represented by nodes and ratings by weighted edges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3" name="Google Shape;233;p41"/>
          <p:cNvSpPr/>
          <p:nvPr/>
        </p:nvSpPr>
        <p:spPr>
          <a:xfrm>
            <a:off x="3763738" y="1508614"/>
            <a:ext cx="2095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Bipartite graph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41"/>
          <p:cNvSpPr/>
          <p:nvPr/>
        </p:nvSpPr>
        <p:spPr>
          <a:xfrm>
            <a:off x="3754213" y="1137556"/>
            <a:ext cx="2095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01.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" name="Google Shape;235;p41"/>
          <p:cNvSpPr txBox="1"/>
          <p:nvPr/>
        </p:nvSpPr>
        <p:spPr>
          <a:xfrm>
            <a:off x="6201758" y="1845739"/>
            <a:ext cx="2095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Splitting the bipartite graph in 5 subgraph induced each by a different rating star (or edge weight): 1, 2, 3, 4, 5.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6" name="Google Shape;236;p41"/>
          <p:cNvSpPr/>
          <p:nvPr/>
        </p:nvSpPr>
        <p:spPr>
          <a:xfrm>
            <a:off x="6201758" y="1508614"/>
            <a:ext cx="2095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Five subgraphs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7" name="Google Shape;237;p41"/>
          <p:cNvSpPr/>
          <p:nvPr/>
        </p:nvSpPr>
        <p:spPr>
          <a:xfrm>
            <a:off x="6192233" y="1137556"/>
            <a:ext cx="2095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02.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p41"/>
          <p:cNvSpPr txBox="1"/>
          <p:nvPr/>
        </p:nvSpPr>
        <p:spPr>
          <a:xfrm>
            <a:off x="3763739" y="3606920"/>
            <a:ext cx="20958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Making a bipartite projection on users for each subgraph.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Afterwards we unite the 5 projections in one graph and divide it in clusters.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9" name="Google Shape;239;p41"/>
          <p:cNvSpPr/>
          <p:nvPr/>
        </p:nvSpPr>
        <p:spPr>
          <a:xfrm>
            <a:off x="3763738" y="3269795"/>
            <a:ext cx="2095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Users projection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p41"/>
          <p:cNvSpPr/>
          <p:nvPr/>
        </p:nvSpPr>
        <p:spPr>
          <a:xfrm>
            <a:off x="3754213" y="2898737"/>
            <a:ext cx="2095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03.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p41"/>
          <p:cNvSpPr txBox="1"/>
          <p:nvPr/>
        </p:nvSpPr>
        <p:spPr>
          <a:xfrm>
            <a:off x="6201758" y="3606920"/>
            <a:ext cx="20958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Making a bipartite projection on movies for each subgraph.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Afterwards we unite the 5 projections in one graph and divide it in clusters.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42" name="Google Shape;242;p41"/>
          <p:cNvSpPr/>
          <p:nvPr/>
        </p:nvSpPr>
        <p:spPr>
          <a:xfrm>
            <a:off x="6201758" y="3269795"/>
            <a:ext cx="2095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Movies projection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3" name="Google Shape;243;p41"/>
          <p:cNvSpPr/>
          <p:nvPr/>
        </p:nvSpPr>
        <p:spPr>
          <a:xfrm>
            <a:off x="6192233" y="2898737"/>
            <a:ext cx="2095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222224"/>
                </a:solidFill>
                <a:latin typeface="Poppins"/>
                <a:ea typeface="Poppins"/>
                <a:cs typeface="Poppins"/>
                <a:sym typeface="Poppins"/>
              </a:rPr>
              <a:t>04.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/>
          <p:nvPr/>
        </p:nvSpPr>
        <p:spPr>
          <a:xfrm>
            <a:off x="1080818" y="455371"/>
            <a:ext cx="1100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01. 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49" name="Google Shape;249;p42"/>
          <p:cNvSpPr/>
          <p:nvPr/>
        </p:nvSpPr>
        <p:spPr>
          <a:xfrm>
            <a:off x="-7" y="957796"/>
            <a:ext cx="29574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Bipartite graph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486" y="957800"/>
            <a:ext cx="4007989" cy="40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2"/>
          <p:cNvSpPr txBox="1"/>
          <p:nvPr/>
        </p:nvSpPr>
        <p:spPr>
          <a:xfrm>
            <a:off x="6883100" y="2571750"/>
            <a:ext cx="2160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Legend vertex: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4"/>
              </a:buClr>
              <a:buSzPts val="1200"/>
              <a:buFont typeface="Poppins Light"/>
              <a:buChar char="-"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blue: user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4"/>
              </a:buClr>
              <a:buSzPts val="1200"/>
              <a:buFont typeface="Poppins Light"/>
              <a:buChar char="-"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orange: movie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Legend edge (rating):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4"/>
              </a:buClr>
              <a:buSzPts val="1200"/>
              <a:buFont typeface="Poppins Light"/>
              <a:buChar char="-"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yellow: 1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4"/>
              </a:buClr>
              <a:buSzPts val="1200"/>
              <a:buFont typeface="Poppins Light"/>
              <a:buChar char="-"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pink: 2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4"/>
              </a:buClr>
              <a:buSzPts val="1200"/>
              <a:buFont typeface="Poppins Light"/>
              <a:buChar char="-"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red: 3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4"/>
              </a:buClr>
              <a:buSzPts val="1200"/>
              <a:buFont typeface="Poppins Light"/>
              <a:buChar char="-"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green: 4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22224"/>
              </a:buClr>
              <a:buSzPts val="1200"/>
              <a:buFont typeface="Poppins Light"/>
              <a:buChar char="-"/>
            </a:pPr>
            <a:r>
              <a:rPr lang="it" sz="12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violet: 5</a:t>
            </a:r>
            <a:endParaRPr sz="12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/>
          <p:nvPr/>
        </p:nvSpPr>
        <p:spPr>
          <a:xfrm>
            <a:off x="1080818" y="455371"/>
            <a:ext cx="1100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02. 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57" name="Google Shape;257;p43"/>
          <p:cNvSpPr/>
          <p:nvPr/>
        </p:nvSpPr>
        <p:spPr>
          <a:xfrm>
            <a:off x="-7" y="957796"/>
            <a:ext cx="29574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Five subgraphs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58" name="Google Shape;2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455375"/>
            <a:ext cx="1795867" cy="19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301" y="462543"/>
            <a:ext cx="1795875" cy="196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050" y="3001450"/>
            <a:ext cx="2202575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5000" y="3001450"/>
            <a:ext cx="2186550" cy="18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7125" y="3004675"/>
            <a:ext cx="2325859" cy="18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/>
          <p:nvPr/>
        </p:nvSpPr>
        <p:spPr>
          <a:xfrm>
            <a:off x="1080818" y="455371"/>
            <a:ext cx="1100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03. 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68" name="Google Shape;268;p44"/>
          <p:cNvSpPr/>
          <p:nvPr/>
        </p:nvSpPr>
        <p:spPr>
          <a:xfrm>
            <a:off x="0" y="957802"/>
            <a:ext cx="29574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Bipartite projection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(users)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650" y="957800"/>
            <a:ext cx="1861001" cy="17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381" y="957800"/>
            <a:ext cx="1778270" cy="17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4975" y="3197580"/>
            <a:ext cx="1778275" cy="175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3075" y="3197575"/>
            <a:ext cx="1778275" cy="172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4525" y="3191387"/>
            <a:ext cx="1778275" cy="177208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4"/>
          <p:cNvSpPr txBox="1"/>
          <p:nvPr/>
        </p:nvSpPr>
        <p:spPr>
          <a:xfrm>
            <a:off x="2957400" y="1507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Bipartite projection on user nodes of each subgraph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/>
          <p:nvPr/>
        </p:nvSpPr>
        <p:spPr>
          <a:xfrm>
            <a:off x="1080818" y="455371"/>
            <a:ext cx="1100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03. 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80" name="Google Shape;280;p45"/>
          <p:cNvSpPr/>
          <p:nvPr/>
        </p:nvSpPr>
        <p:spPr>
          <a:xfrm>
            <a:off x="0" y="957802"/>
            <a:ext cx="2957400" cy="17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Bipartite projection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(users)</a:t>
            </a:r>
            <a:endParaRPr sz="3600">
              <a:solidFill>
                <a:srgbClr val="22222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400" y="1473750"/>
            <a:ext cx="3679850" cy="35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/>
        </p:nvSpPr>
        <p:spPr>
          <a:xfrm>
            <a:off x="2957400" y="97325"/>
            <a:ext cx="3918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222224"/>
                </a:solidFill>
                <a:latin typeface="Poppins Light"/>
                <a:ea typeface="Poppins Light"/>
                <a:cs typeface="Poppins Light"/>
                <a:sym typeface="Poppins Light"/>
              </a:rPr>
              <a:t>Union of all the users bipartite projections. In this graph 2 users are connected with an edge of weight equal to the number of movies they reviewed with the same star rating.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